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6858000" cx="9144000"/>
  <p:notesSz cx="6858000" cy="9144000"/>
  <p:embeddedFontLst>
    <p:embeddedFont>
      <p:font typeface="Candara"/>
      <p:regular r:id="rId14"/>
      <p:bold r:id="rId15"/>
      <p:italic r:id="rId16"/>
      <p:boldItalic r:id="rId17"/>
    </p:embeddedFont>
    <p:embeddedFont>
      <p:font typeface="PT Sans"/>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TSans-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PTSans-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Candara-bold.fntdata"/><Relationship Id="rId14" Type="http://schemas.openxmlformats.org/officeDocument/2006/relationships/font" Target="fonts/Candara-regular.fntdata"/><Relationship Id="rId17" Type="http://schemas.openxmlformats.org/officeDocument/2006/relationships/font" Target="fonts/Candara-boldItalic.fntdata"/><Relationship Id="rId16" Type="http://schemas.openxmlformats.org/officeDocument/2006/relationships/font" Target="fonts/Candara-italic.fntdata"/><Relationship Id="rId5" Type="http://schemas.openxmlformats.org/officeDocument/2006/relationships/notesMaster" Target="notesMasters/notesMaster1.xml"/><Relationship Id="rId19" Type="http://schemas.openxmlformats.org/officeDocument/2006/relationships/font" Target="fonts/PTSans-bold.fntdata"/><Relationship Id="rId6" Type="http://schemas.openxmlformats.org/officeDocument/2006/relationships/slide" Target="slides/slide1.xml"/><Relationship Id="rId18" Type="http://schemas.openxmlformats.org/officeDocument/2006/relationships/font" Target="fonts/PTSans-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jpg>
</file>

<file path=ppt/media/image13.png>
</file>

<file path=ppt/media/image14.png>
</file>

<file path=ppt/media/image15.png>
</file>

<file path=ppt/media/image16.jpg>
</file>

<file path=ppt/media/image17.png>
</file>

<file path=ppt/media/image18.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E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p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p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p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0" name="Google Shape;200;p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p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6.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8.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6.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p:cSld name="Encabezado de sección">
    <p:spTree>
      <p:nvGrpSpPr>
        <p:cNvPr id="15" name="Shape 15"/>
        <p:cNvGrpSpPr/>
        <p:nvPr/>
      </p:nvGrpSpPr>
      <p:grpSpPr>
        <a:xfrm>
          <a:off x="0" y="0"/>
          <a:ext cx="0" cy="0"/>
          <a:chOff x="0" y="0"/>
          <a:chExt cx="0" cy="0"/>
        </a:xfrm>
      </p:grpSpPr>
      <p:pic>
        <p:nvPicPr>
          <p:cNvPr descr="portada.jpg" id="16" name="Google Shape;16;p2"/>
          <p:cNvPicPr preferRelativeResize="0"/>
          <p:nvPr/>
        </p:nvPicPr>
        <p:blipFill rotWithShape="1">
          <a:blip r:embed="rId2">
            <a:alphaModFix/>
          </a:blip>
          <a:srcRect b="0" l="0" r="0" t="0"/>
          <a:stretch/>
        </p:blipFill>
        <p:spPr>
          <a:xfrm>
            <a:off x="4600575" y="0"/>
            <a:ext cx="4543425" cy="6858000"/>
          </a:xfrm>
          <a:prstGeom prst="rect">
            <a:avLst/>
          </a:prstGeom>
          <a:noFill/>
          <a:ln>
            <a:noFill/>
          </a:ln>
        </p:spPr>
      </p:pic>
      <p:pic>
        <p:nvPicPr>
          <p:cNvPr id="17" name="Google Shape;17;p2"/>
          <p:cNvPicPr preferRelativeResize="0"/>
          <p:nvPr/>
        </p:nvPicPr>
        <p:blipFill rotWithShape="1">
          <a:blip r:embed="rId3">
            <a:alphaModFix/>
          </a:blip>
          <a:srcRect b="0" l="0" r="0" t="0"/>
          <a:stretch/>
        </p:blipFill>
        <p:spPr>
          <a:xfrm>
            <a:off x="215900" y="2297121"/>
            <a:ext cx="6616700" cy="11072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En blanco">
  <p:cSld name="1_En blanco">
    <p:spTree>
      <p:nvGrpSpPr>
        <p:cNvPr id="61" name="Shape 61"/>
        <p:cNvGrpSpPr/>
        <p:nvPr/>
      </p:nvGrpSpPr>
      <p:grpSpPr>
        <a:xfrm>
          <a:off x="0" y="0"/>
          <a:ext cx="0" cy="0"/>
          <a:chOff x="0" y="0"/>
          <a:chExt cx="0" cy="0"/>
        </a:xfrm>
      </p:grpSpPr>
      <p:sp>
        <p:nvSpPr>
          <p:cNvPr id="62" name="Google Shape;62;p1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63" name="Google Shape;63;p1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2.jpg" id="64" name="Google Shape;64;p11"/>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Sólo el título">
  <p:cSld name="3_Sólo el título">
    <p:spTree>
      <p:nvGrpSpPr>
        <p:cNvPr id="65" name="Shape 65"/>
        <p:cNvGrpSpPr/>
        <p:nvPr/>
      </p:nvGrpSpPr>
      <p:grpSpPr>
        <a:xfrm>
          <a:off x="0" y="0"/>
          <a:ext cx="0" cy="0"/>
          <a:chOff x="0" y="0"/>
          <a:chExt cx="0" cy="0"/>
        </a:xfrm>
      </p:grpSpPr>
      <p:pic>
        <p:nvPicPr>
          <p:cNvPr descr="LOGO-B.png" id="66" name="Google Shape;66;p1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67" name="Google Shape;67;p1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68" name="Google Shape;68;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 name="Google Shape;69;p12"/>
          <p:cNvSpPr/>
          <p:nvPr/>
        </p:nvSpPr>
        <p:spPr>
          <a:xfrm>
            <a:off x="586828" y="385379"/>
            <a:ext cx="8084206" cy="700690"/>
          </a:xfrm>
          <a:prstGeom prst="rect">
            <a:avLst/>
          </a:prstGeom>
          <a:solidFill>
            <a:srgbClr val="D11D8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0" name="Google Shape;70;p12"/>
          <p:cNvSpPr/>
          <p:nvPr/>
        </p:nvSpPr>
        <p:spPr>
          <a:xfrm>
            <a:off x="4118422" y="297797"/>
            <a:ext cx="1156138" cy="166414"/>
          </a:xfrm>
          <a:prstGeom prst="rect">
            <a:avLst/>
          </a:prstGeom>
          <a:solidFill>
            <a:srgbClr val="D11D8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1" name="Google Shape;71;p12"/>
          <p:cNvSpPr/>
          <p:nvPr/>
        </p:nvSpPr>
        <p:spPr>
          <a:xfrm>
            <a:off x="5264866" y="297797"/>
            <a:ext cx="1156138" cy="166414"/>
          </a:xfrm>
          <a:prstGeom prst="rect">
            <a:avLst/>
          </a:prstGeom>
          <a:solidFill>
            <a:srgbClr val="CD45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 name="Google Shape;72;p12"/>
          <p:cNvSpPr/>
          <p:nvPr/>
        </p:nvSpPr>
        <p:spPr>
          <a:xfrm>
            <a:off x="6411310" y="297797"/>
            <a:ext cx="1156138" cy="166414"/>
          </a:xfrm>
          <a:prstGeom prst="rect">
            <a:avLst/>
          </a:prstGeom>
          <a:solidFill>
            <a:srgbClr val="CC63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 name="Google Shape;73;p12"/>
          <p:cNvSpPr/>
          <p:nvPr/>
        </p:nvSpPr>
        <p:spPr>
          <a:xfrm>
            <a:off x="7514896" y="297797"/>
            <a:ext cx="1156138" cy="166414"/>
          </a:xfrm>
          <a:prstGeom prst="rect">
            <a:avLst/>
          </a:prstGeom>
          <a:solidFill>
            <a:srgbClr val="C984B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En blanco">
  <p:cSld name="2_En blanco">
    <p:spTree>
      <p:nvGrpSpPr>
        <p:cNvPr id="74" name="Shape 74"/>
        <p:cNvGrpSpPr/>
        <p:nvPr/>
      </p:nvGrpSpPr>
      <p:grpSpPr>
        <a:xfrm>
          <a:off x="0" y="0"/>
          <a:ext cx="0" cy="0"/>
          <a:chOff x="0" y="0"/>
          <a:chExt cx="0" cy="0"/>
        </a:xfrm>
      </p:grpSpPr>
      <p:sp>
        <p:nvSpPr>
          <p:cNvPr id="75" name="Google Shape;75;p1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76" name="Google Shape;76;p1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4.jpg" id="77" name="Google Shape;77;p1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Sólo el título">
  <p:cSld name="4_Sólo el título">
    <p:spTree>
      <p:nvGrpSpPr>
        <p:cNvPr id="78" name="Shape 78"/>
        <p:cNvGrpSpPr/>
        <p:nvPr/>
      </p:nvGrpSpPr>
      <p:grpSpPr>
        <a:xfrm>
          <a:off x="0" y="0"/>
          <a:ext cx="0" cy="0"/>
          <a:chOff x="0" y="0"/>
          <a:chExt cx="0" cy="0"/>
        </a:xfrm>
      </p:grpSpPr>
      <p:pic>
        <p:nvPicPr>
          <p:cNvPr descr="LOGO-B.png" id="79" name="Google Shape;79;p1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80" name="Google Shape;80;p1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81" name="Google Shape;81;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2" name="Google Shape;82;p14"/>
          <p:cNvSpPr/>
          <p:nvPr/>
        </p:nvSpPr>
        <p:spPr>
          <a:xfrm>
            <a:off x="586828" y="385379"/>
            <a:ext cx="8084206" cy="700690"/>
          </a:xfrm>
          <a:prstGeom prst="rect">
            <a:avLst/>
          </a:prstGeom>
          <a:solidFill>
            <a:srgbClr val="A9C114"/>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3" name="Google Shape;83;p14"/>
          <p:cNvSpPr/>
          <p:nvPr/>
        </p:nvSpPr>
        <p:spPr>
          <a:xfrm>
            <a:off x="4099034" y="297797"/>
            <a:ext cx="1156138" cy="166414"/>
          </a:xfrm>
          <a:prstGeom prst="rect">
            <a:avLst/>
          </a:prstGeom>
          <a:solidFill>
            <a:srgbClr val="A9C11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4" name="Google Shape;84;p14"/>
          <p:cNvSpPr/>
          <p:nvPr/>
        </p:nvSpPr>
        <p:spPr>
          <a:xfrm>
            <a:off x="5255172" y="297797"/>
            <a:ext cx="1156138" cy="166414"/>
          </a:xfrm>
          <a:prstGeom prst="rect">
            <a:avLst/>
          </a:prstGeom>
          <a:solidFill>
            <a:srgbClr val="D2DE7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5" name="Google Shape;85;p14"/>
          <p:cNvSpPr/>
          <p:nvPr/>
        </p:nvSpPr>
        <p:spPr>
          <a:xfrm>
            <a:off x="6411310" y="297797"/>
            <a:ext cx="1156138" cy="166414"/>
          </a:xfrm>
          <a:prstGeom prst="rect">
            <a:avLst/>
          </a:prstGeom>
          <a:solidFill>
            <a:srgbClr val="DFE9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6" name="Google Shape;86;p14"/>
          <p:cNvSpPr/>
          <p:nvPr/>
        </p:nvSpPr>
        <p:spPr>
          <a:xfrm>
            <a:off x="7514896" y="297797"/>
            <a:ext cx="1156138" cy="166414"/>
          </a:xfrm>
          <a:prstGeom prst="rect">
            <a:avLst/>
          </a:prstGeom>
          <a:solidFill>
            <a:srgbClr val="EAF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En blanco">
  <p:cSld name="3_En blanco">
    <p:spTree>
      <p:nvGrpSpPr>
        <p:cNvPr id="87" name="Shape 87"/>
        <p:cNvGrpSpPr/>
        <p:nvPr/>
      </p:nvGrpSpPr>
      <p:grpSpPr>
        <a:xfrm>
          <a:off x="0" y="0"/>
          <a:ext cx="0" cy="0"/>
          <a:chOff x="0" y="0"/>
          <a:chExt cx="0" cy="0"/>
        </a:xfrm>
      </p:grpSpPr>
      <p:sp>
        <p:nvSpPr>
          <p:cNvPr id="88" name="Google Shape;88;p15"/>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89" name="Google Shape;89;p15"/>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5.jpg" id="90" name="Google Shape;90;p15"/>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Sólo el título">
  <p:cSld name="5_Sólo el título">
    <p:spTree>
      <p:nvGrpSpPr>
        <p:cNvPr id="91" name="Shape 91"/>
        <p:cNvGrpSpPr/>
        <p:nvPr/>
      </p:nvGrpSpPr>
      <p:grpSpPr>
        <a:xfrm>
          <a:off x="0" y="0"/>
          <a:ext cx="0" cy="0"/>
          <a:chOff x="0" y="0"/>
          <a:chExt cx="0" cy="0"/>
        </a:xfrm>
      </p:grpSpPr>
      <p:pic>
        <p:nvPicPr>
          <p:cNvPr descr="LOGO-B.png" id="92" name="Google Shape;92;p16"/>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93" name="Google Shape;93;p16"/>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94" name="Google Shape;94;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5" name="Google Shape;95;p16"/>
          <p:cNvSpPr/>
          <p:nvPr/>
        </p:nvSpPr>
        <p:spPr>
          <a:xfrm>
            <a:off x="586828" y="385379"/>
            <a:ext cx="8084206" cy="700690"/>
          </a:xfrm>
          <a:prstGeom prst="rect">
            <a:avLst/>
          </a:prstGeom>
          <a:solidFill>
            <a:srgbClr val="F87516"/>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6" name="Google Shape;96;p16"/>
          <p:cNvSpPr/>
          <p:nvPr/>
        </p:nvSpPr>
        <p:spPr>
          <a:xfrm>
            <a:off x="4117848" y="297797"/>
            <a:ext cx="1156138" cy="166414"/>
          </a:xfrm>
          <a:prstGeom prst="rect">
            <a:avLst/>
          </a:prstGeom>
          <a:solidFill>
            <a:srgbClr val="F8751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7" name="Google Shape;97;p16"/>
          <p:cNvSpPr/>
          <p:nvPr/>
        </p:nvSpPr>
        <p:spPr>
          <a:xfrm>
            <a:off x="5264579" y="297797"/>
            <a:ext cx="1156138" cy="166414"/>
          </a:xfrm>
          <a:prstGeom prst="rect">
            <a:avLst/>
          </a:prstGeom>
          <a:solidFill>
            <a:srgbClr val="FAB67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8" name="Google Shape;98;p16"/>
          <p:cNvSpPr/>
          <p:nvPr/>
        </p:nvSpPr>
        <p:spPr>
          <a:xfrm>
            <a:off x="6411310" y="297797"/>
            <a:ext cx="1156138" cy="166414"/>
          </a:xfrm>
          <a:prstGeom prst="rect">
            <a:avLst/>
          </a:prstGeom>
          <a:solidFill>
            <a:srgbClr val="FBCC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9" name="Google Shape;99;p16"/>
          <p:cNvSpPr/>
          <p:nvPr/>
        </p:nvSpPr>
        <p:spPr>
          <a:xfrm>
            <a:off x="7514896" y="297797"/>
            <a:ext cx="1156138" cy="166414"/>
          </a:xfrm>
          <a:prstGeom prst="rect">
            <a:avLst/>
          </a:prstGeom>
          <a:solidFill>
            <a:srgbClr val="FCDE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En blanco">
  <p:cSld name="4_En blanco">
    <p:spTree>
      <p:nvGrpSpPr>
        <p:cNvPr id="100" name="Shape 100"/>
        <p:cNvGrpSpPr/>
        <p:nvPr/>
      </p:nvGrpSpPr>
      <p:grpSpPr>
        <a:xfrm>
          <a:off x="0" y="0"/>
          <a:ext cx="0" cy="0"/>
          <a:chOff x="0" y="0"/>
          <a:chExt cx="0" cy="0"/>
        </a:xfrm>
      </p:grpSpPr>
      <p:sp>
        <p:nvSpPr>
          <p:cNvPr id="101" name="Google Shape;101;p17"/>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02" name="Google Shape;102;p17"/>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6.jpg" id="103" name="Google Shape;103;p17"/>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6_Sólo el título">
  <p:cSld name="6_Sólo el título">
    <p:spTree>
      <p:nvGrpSpPr>
        <p:cNvPr id="104" name="Shape 104"/>
        <p:cNvGrpSpPr/>
        <p:nvPr/>
      </p:nvGrpSpPr>
      <p:grpSpPr>
        <a:xfrm>
          <a:off x="0" y="0"/>
          <a:ext cx="0" cy="0"/>
          <a:chOff x="0" y="0"/>
          <a:chExt cx="0" cy="0"/>
        </a:xfrm>
      </p:grpSpPr>
      <p:pic>
        <p:nvPicPr>
          <p:cNvPr descr="LOGO-B.png" id="105" name="Google Shape;105;p18"/>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06" name="Google Shape;106;p18"/>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07" name="Google Shape;107;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8" name="Google Shape;108;p18"/>
          <p:cNvSpPr/>
          <p:nvPr/>
        </p:nvSpPr>
        <p:spPr>
          <a:xfrm>
            <a:off x="586828" y="385379"/>
            <a:ext cx="8084206" cy="700690"/>
          </a:xfrm>
          <a:prstGeom prst="rect">
            <a:avLst/>
          </a:prstGeom>
          <a:solidFill>
            <a:srgbClr val="F8CA1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9" name="Google Shape;109;p18"/>
          <p:cNvSpPr/>
          <p:nvPr/>
        </p:nvSpPr>
        <p:spPr>
          <a:xfrm>
            <a:off x="4117848" y="297797"/>
            <a:ext cx="1156138" cy="166414"/>
          </a:xfrm>
          <a:prstGeom prst="rect">
            <a:avLst/>
          </a:prstGeom>
          <a:solidFill>
            <a:srgbClr val="F8CA1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0" name="Google Shape;110;p18"/>
          <p:cNvSpPr/>
          <p:nvPr/>
        </p:nvSpPr>
        <p:spPr>
          <a:xfrm>
            <a:off x="5264579" y="297797"/>
            <a:ext cx="1156138" cy="166414"/>
          </a:xfrm>
          <a:prstGeom prst="rect">
            <a:avLst/>
          </a:prstGeom>
          <a:solidFill>
            <a:srgbClr val="FAE17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1" name="Google Shape;111;p18"/>
          <p:cNvSpPr/>
          <p:nvPr/>
        </p:nvSpPr>
        <p:spPr>
          <a:xfrm>
            <a:off x="6411310" y="297797"/>
            <a:ext cx="1156138" cy="166414"/>
          </a:xfrm>
          <a:prstGeom prst="rect">
            <a:avLst/>
          </a:prstGeom>
          <a:solidFill>
            <a:srgbClr val="FCEB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2" name="Google Shape;112;p18"/>
          <p:cNvSpPr/>
          <p:nvPr/>
        </p:nvSpPr>
        <p:spPr>
          <a:xfrm>
            <a:off x="7514896" y="297797"/>
            <a:ext cx="1156138" cy="166414"/>
          </a:xfrm>
          <a:prstGeom prst="rect">
            <a:avLst/>
          </a:prstGeom>
          <a:solidFill>
            <a:srgbClr val="FDF3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En blanco">
  <p:cSld name="5_En blanco">
    <p:spTree>
      <p:nvGrpSpPr>
        <p:cNvPr id="113" name="Shape 113"/>
        <p:cNvGrpSpPr/>
        <p:nvPr/>
      </p:nvGrpSpPr>
      <p:grpSpPr>
        <a:xfrm>
          <a:off x="0" y="0"/>
          <a:ext cx="0" cy="0"/>
          <a:chOff x="0" y="0"/>
          <a:chExt cx="0" cy="0"/>
        </a:xfrm>
      </p:grpSpPr>
      <p:sp>
        <p:nvSpPr>
          <p:cNvPr id="114" name="Google Shape;114;p1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15" name="Google Shape;115;p1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7.jpg" id="116" name="Google Shape;116;p1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7_Sólo el título">
  <p:cSld name="7_Sólo el título">
    <p:spTree>
      <p:nvGrpSpPr>
        <p:cNvPr id="117" name="Shape 117"/>
        <p:cNvGrpSpPr/>
        <p:nvPr/>
      </p:nvGrpSpPr>
      <p:grpSpPr>
        <a:xfrm>
          <a:off x="0" y="0"/>
          <a:ext cx="0" cy="0"/>
          <a:chOff x="0" y="0"/>
          <a:chExt cx="0" cy="0"/>
        </a:xfrm>
      </p:grpSpPr>
      <p:pic>
        <p:nvPicPr>
          <p:cNvPr descr="LOGO-B.png" id="118" name="Google Shape;118;p2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19" name="Google Shape;119;p2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20" name="Google Shape;120;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21" name="Google Shape;121;p20"/>
          <p:cNvSpPr/>
          <p:nvPr/>
        </p:nvSpPr>
        <p:spPr>
          <a:xfrm>
            <a:off x="586828" y="385379"/>
            <a:ext cx="8084206" cy="700690"/>
          </a:xfrm>
          <a:prstGeom prst="rect">
            <a:avLst/>
          </a:prstGeom>
          <a:solidFill>
            <a:srgbClr val="A91209"/>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2" name="Google Shape;122;p20"/>
          <p:cNvSpPr/>
          <p:nvPr/>
        </p:nvSpPr>
        <p:spPr>
          <a:xfrm>
            <a:off x="4117848" y="297797"/>
            <a:ext cx="1156138" cy="166414"/>
          </a:xfrm>
          <a:prstGeom prst="rect">
            <a:avLst/>
          </a:prstGeom>
          <a:solidFill>
            <a:srgbClr val="A9120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3" name="Google Shape;123;p20"/>
          <p:cNvSpPr/>
          <p:nvPr/>
        </p:nvSpPr>
        <p:spPr>
          <a:xfrm>
            <a:off x="5264579" y="297797"/>
            <a:ext cx="1156138" cy="166414"/>
          </a:xfrm>
          <a:prstGeom prst="rect">
            <a:avLst/>
          </a:prstGeom>
          <a:solidFill>
            <a:srgbClr val="D1837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4" name="Google Shape;124;p20"/>
          <p:cNvSpPr/>
          <p:nvPr/>
        </p:nvSpPr>
        <p:spPr>
          <a:xfrm>
            <a:off x="6411310" y="297797"/>
            <a:ext cx="1156138" cy="166414"/>
          </a:xfrm>
          <a:prstGeom prst="rect">
            <a:avLst/>
          </a:prstGeom>
          <a:solidFill>
            <a:srgbClr val="DFA8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5" name="Google Shape;125;p20"/>
          <p:cNvSpPr/>
          <p:nvPr/>
        </p:nvSpPr>
        <p:spPr>
          <a:xfrm>
            <a:off x="7514896" y="297797"/>
            <a:ext cx="1156138" cy="166414"/>
          </a:xfrm>
          <a:prstGeom prst="rect">
            <a:avLst/>
          </a:prstGeom>
          <a:solidFill>
            <a:srgbClr val="EAC7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ólo el título">
  <p:cSld name="Sólo el título">
    <p:spTree>
      <p:nvGrpSpPr>
        <p:cNvPr id="18" name="Shape 18"/>
        <p:cNvGrpSpPr/>
        <p:nvPr/>
      </p:nvGrpSpPr>
      <p:grpSpPr>
        <a:xfrm>
          <a:off x="0" y="0"/>
          <a:ext cx="0" cy="0"/>
          <a:chOff x="0" y="0"/>
          <a:chExt cx="0" cy="0"/>
        </a:xfrm>
      </p:grpSpPr>
      <p:sp>
        <p:nvSpPr>
          <p:cNvPr id="19" name="Google Shape;19;p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LOGO-B.png" id="20" name="Google Shape;20;p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jpg" id="21" name="Google Shape;21;p3"/>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p:cSld name="Título y texto vertical">
    <p:spTree>
      <p:nvGrpSpPr>
        <p:cNvPr id="126" name="Shape 126"/>
        <p:cNvGrpSpPr/>
        <p:nvPr/>
      </p:nvGrpSpPr>
      <p:grpSpPr>
        <a:xfrm>
          <a:off x="0" y="0"/>
          <a:ext cx="0" cy="0"/>
          <a:chOff x="0" y="0"/>
          <a:chExt cx="0" cy="0"/>
        </a:xfrm>
      </p:grpSpPr>
      <p:sp>
        <p:nvSpPr>
          <p:cNvPr id="127" name="Google Shape;127;p2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28" name="Google Shape;128;p2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4.jpg" id="129" name="Google Shape;129;p21"/>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Sólo el título">
  <p:cSld name="8_Sólo el título">
    <p:spTree>
      <p:nvGrpSpPr>
        <p:cNvPr id="130" name="Shape 130"/>
        <p:cNvGrpSpPr/>
        <p:nvPr/>
      </p:nvGrpSpPr>
      <p:grpSpPr>
        <a:xfrm>
          <a:off x="0" y="0"/>
          <a:ext cx="0" cy="0"/>
          <a:chOff x="0" y="0"/>
          <a:chExt cx="0" cy="0"/>
        </a:xfrm>
      </p:grpSpPr>
      <p:pic>
        <p:nvPicPr>
          <p:cNvPr descr="LOGO-B.png" id="131" name="Google Shape;131;p2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32" name="Google Shape;132;p2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33" name="Google Shape;133;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4" name="Google Shape;134;p22"/>
          <p:cNvSpPr/>
          <p:nvPr/>
        </p:nvSpPr>
        <p:spPr>
          <a:xfrm>
            <a:off x="586828" y="385379"/>
            <a:ext cx="8084206" cy="700690"/>
          </a:xfrm>
          <a:prstGeom prst="rect">
            <a:avLst/>
          </a:prstGeom>
          <a:solidFill>
            <a:srgbClr val="713905"/>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5" name="Google Shape;135;p22"/>
          <p:cNvSpPr/>
          <p:nvPr/>
        </p:nvSpPr>
        <p:spPr>
          <a:xfrm>
            <a:off x="4117848" y="297797"/>
            <a:ext cx="1156138" cy="166414"/>
          </a:xfrm>
          <a:prstGeom prst="rect">
            <a:avLst/>
          </a:prstGeom>
          <a:solidFill>
            <a:srgbClr val="71390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6" name="Google Shape;136;p22"/>
          <p:cNvSpPr/>
          <p:nvPr/>
        </p:nvSpPr>
        <p:spPr>
          <a:xfrm>
            <a:off x="5264579" y="297797"/>
            <a:ext cx="1156138" cy="166414"/>
          </a:xfrm>
          <a:prstGeom prst="rect">
            <a:avLst/>
          </a:prstGeom>
          <a:solidFill>
            <a:srgbClr val="B4967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7" name="Google Shape;137;p22"/>
          <p:cNvSpPr/>
          <p:nvPr/>
        </p:nvSpPr>
        <p:spPr>
          <a:xfrm>
            <a:off x="6411310" y="297797"/>
            <a:ext cx="1156138" cy="166414"/>
          </a:xfrm>
          <a:prstGeom prst="rect">
            <a:avLst/>
          </a:prstGeom>
          <a:solidFill>
            <a:srgbClr val="CBB6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8" name="Google Shape;138;p22"/>
          <p:cNvSpPr/>
          <p:nvPr/>
        </p:nvSpPr>
        <p:spPr>
          <a:xfrm>
            <a:off x="7514896" y="297797"/>
            <a:ext cx="1156138" cy="166414"/>
          </a:xfrm>
          <a:prstGeom prst="rect">
            <a:avLst/>
          </a:prstGeom>
          <a:solidFill>
            <a:srgbClr val="DCD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vertical y texto">
  <p:cSld name="Título vertical y texto">
    <p:spTree>
      <p:nvGrpSpPr>
        <p:cNvPr id="139" name="Shape 139"/>
        <p:cNvGrpSpPr/>
        <p:nvPr/>
      </p:nvGrpSpPr>
      <p:grpSpPr>
        <a:xfrm>
          <a:off x="0" y="0"/>
          <a:ext cx="0" cy="0"/>
          <a:chOff x="0" y="0"/>
          <a:chExt cx="0" cy="0"/>
        </a:xfrm>
      </p:grpSpPr>
      <p:sp>
        <p:nvSpPr>
          <p:cNvPr id="140" name="Google Shape;140;p2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41" name="Google Shape;141;p2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5.jpg" id="142" name="Google Shape;142;p2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9_Sólo el título">
  <p:cSld name="9_Sólo el título">
    <p:spTree>
      <p:nvGrpSpPr>
        <p:cNvPr id="143" name="Shape 143"/>
        <p:cNvGrpSpPr/>
        <p:nvPr/>
      </p:nvGrpSpPr>
      <p:grpSpPr>
        <a:xfrm>
          <a:off x="0" y="0"/>
          <a:ext cx="0" cy="0"/>
          <a:chOff x="0" y="0"/>
          <a:chExt cx="0" cy="0"/>
        </a:xfrm>
      </p:grpSpPr>
      <p:pic>
        <p:nvPicPr>
          <p:cNvPr descr="LOGO-B.png" id="144" name="Google Shape;144;p2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45" name="Google Shape;145;p2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46" name="Google Shape;146;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7" name="Google Shape;147;p24"/>
          <p:cNvSpPr/>
          <p:nvPr/>
        </p:nvSpPr>
        <p:spPr>
          <a:xfrm>
            <a:off x="586828" y="385379"/>
            <a:ext cx="8084206" cy="700690"/>
          </a:xfrm>
          <a:prstGeom prst="rect">
            <a:avLst/>
          </a:prstGeom>
          <a:solidFill>
            <a:srgbClr val="665C52"/>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8" name="Google Shape;148;p24"/>
          <p:cNvSpPr/>
          <p:nvPr/>
        </p:nvSpPr>
        <p:spPr>
          <a:xfrm>
            <a:off x="4117848" y="297797"/>
            <a:ext cx="1156138" cy="166414"/>
          </a:xfrm>
          <a:prstGeom prst="rect">
            <a:avLst/>
          </a:prstGeom>
          <a:solidFill>
            <a:srgbClr val="665C5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9" name="Google Shape;149;p24"/>
          <p:cNvSpPr/>
          <p:nvPr/>
        </p:nvSpPr>
        <p:spPr>
          <a:xfrm>
            <a:off x="5264579" y="297797"/>
            <a:ext cx="1156138" cy="166414"/>
          </a:xfrm>
          <a:prstGeom prst="rect">
            <a:avLst/>
          </a:prstGeom>
          <a:solidFill>
            <a:srgbClr val="AEA9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0" name="Google Shape;150;p24"/>
          <p:cNvSpPr/>
          <p:nvPr/>
        </p:nvSpPr>
        <p:spPr>
          <a:xfrm>
            <a:off x="6411310" y="297797"/>
            <a:ext cx="1156138" cy="166414"/>
          </a:xfrm>
          <a:prstGeom prst="rect">
            <a:avLst/>
          </a:prstGeom>
          <a:solidFill>
            <a:srgbClr val="C6C3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1" name="Google Shape;151;p24"/>
          <p:cNvSpPr/>
          <p:nvPr/>
        </p:nvSpPr>
        <p:spPr>
          <a:xfrm>
            <a:off x="7514896" y="297797"/>
            <a:ext cx="1156138" cy="166414"/>
          </a:xfrm>
          <a:prstGeom prst="rect">
            <a:avLst/>
          </a:prstGeom>
          <a:solidFill>
            <a:srgbClr val="D9D8D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ólo el título">
  <p:cSld name="1_Sólo el título">
    <p:spTree>
      <p:nvGrpSpPr>
        <p:cNvPr id="22" name="Shape 22"/>
        <p:cNvGrpSpPr/>
        <p:nvPr/>
      </p:nvGrpSpPr>
      <p:grpSpPr>
        <a:xfrm>
          <a:off x="0" y="0"/>
          <a:ext cx="0" cy="0"/>
          <a:chOff x="0" y="0"/>
          <a:chExt cx="0" cy="0"/>
        </a:xfrm>
      </p:grpSpPr>
      <p:pic>
        <p:nvPicPr>
          <p:cNvPr descr="LOGO-B.png" id="23" name="Google Shape;23;p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sp>
        <p:nvSpPr>
          <p:cNvPr id="24" name="Google Shape;24;p4"/>
          <p:cNvSpPr/>
          <p:nvPr/>
        </p:nvSpPr>
        <p:spPr>
          <a:xfrm>
            <a:off x="586828" y="385379"/>
            <a:ext cx="8084206" cy="700690"/>
          </a:xfrm>
          <a:prstGeom prst="rect">
            <a:avLst/>
          </a:prstGeom>
          <a:solidFill>
            <a:srgbClr val="4A2167"/>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 name="Google Shape;25;p4"/>
          <p:cNvSpPr/>
          <p:nvPr/>
        </p:nvSpPr>
        <p:spPr>
          <a:xfrm>
            <a:off x="4117848" y="297797"/>
            <a:ext cx="1156138" cy="166414"/>
          </a:xfrm>
          <a:prstGeom prst="rect">
            <a:avLst/>
          </a:prstGeom>
          <a:solidFill>
            <a:srgbClr val="4A216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 name="Google Shape;26;p4"/>
          <p:cNvSpPr/>
          <p:nvPr/>
        </p:nvSpPr>
        <p:spPr>
          <a:xfrm>
            <a:off x="5264579" y="297797"/>
            <a:ext cx="1156138" cy="166414"/>
          </a:xfrm>
          <a:prstGeom prst="rect">
            <a:avLst/>
          </a:prstGeom>
          <a:solidFill>
            <a:srgbClr val="5A357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 name="Google Shape;27;p4"/>
          <p:cNvSpPr/>
          <p:nvPr/>
        </p:nvSpPr>
        <p:spPr>
          <a:xfrm>
            <a:off x="6411310" y="297797"/>
            <a:ext cx="1156138" cy="166414"/>
          </a:xfrm>
          <a:prstGeom prst="rect">
            <a:avLst/>
          </a:prstGeom>
          <a:solidFill>
            <a:srgbClr val="6D4E8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 name="Google Shape;28;p4"/>
          <p:cNvSpPr/>
          <p:nvPr/>
        </p:nvSpPr>
        <p:spPr>
          <a:xfrm>
            <a:off x="7514896" y="297797"/>
            <a:ext cx="1156138" cy="166414"/>
          </a:xfrm>
          <a:prstGeom prst="rect">
            <a:avLst/>
          </a:prstGeom>
          <a:solidFill>
            <a:srgbClr val="7D669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logo.jpg" id="29" name="Google Shape;29;p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30" name="Google Shape;30;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spTree>
      <p:nvGrpSpPr>
        <p:cNvPr id="31" name="Shape 31"/>
        <p:cNvGrpSpPr/>
        <p:nvPr/>
      </p:nvGrpSpPr>
      <p:grpSpPr>
        <a:xfrm>
          <a:off x="0" y="0"/>
          <a:ext cx="0" cy="0"/>
          <a:chOff x="0" y="0"/>
          <a:chExt cx="0" cy="0"/>
        </a:xfrm>
      </p:grpSpPr>
      <p:sp>
        <p:nvSpPr>
          <p:cNvPr id="32" name="Google Shape;32;p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34" name="Google Shape;34;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pic>
        <p:nvPicPr>
          <p:cNvPr descr="logo.jpg" id="37" name="Google Shape;37;p5"/>
          <p:cNvPicPr preferRelativeResize="0"/>
          <p:nvPr/>
        </p:nvPicPr>
        <p:blipFill rotWithShape="1">
          <a:blip r:embed="rId2">
            <a:alphaModFix/>
          </a:blip>
          <a:srcRect b="0" l="0" r="0" t="0"/>
          <a:stretch/>
        </p:blipFill>
        <p:spPr>
          <a:xfrm>
            <a:off x="586828" y="6225296"/>
            <a:ext cx="1992643" cy="44626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38" name="Shape 38"/>
        <p:cNvGrpSpPr/>
        <p:nvPr/>
      </p:nvGrpSpPr>
      <p:grpSpPr>
        <a:xfrm>
          <a:off x="0" y="0"/>
          <a:ext cx="0" cy="0"/>
          <a:chOff x="0" y="0"/>
          <a:chExt cx="0" cy="0"/>
        </a:xfrm>
      </p:grpSpPr>
      <p:sp>
        <p:nvSpPr>
          <p:cNvPr id="39" name="Google Shape;39;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1" name="Google Shape;41;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p:cSld name="Dos objetos">
    <p:spTree>
      <p:nvGrpSpPr>
        <p:cNvPr id="44" name="Shape 44"/>
        <p:cNvGrpSpPr/>
        <p:nvPr/>
      </p:nvGrpSpPr>
      <p:grpSpPr>
        <a:xfrm>
          <a:off x="0" y="0"/>
          <a:ext cx="0" cy="0"/>
          <a:chOff x="0" y="0"/>
          <a:chExt cx="0" cy="0"/>
        </a:xfrm>
      </p:grpSpPr>
      <p:pic>
        <p:nvPicPr>
          <p:cNvPr descr="ppt institucional-actualizado[1].jpg" id="45" name="Google Shape;45;p7"/>
          <p:cNvPicPr preferRelativeResize="0"/>
          <p:nvPr/>
        </p:nvPicPr>
        <p:blipFill rotWithShape="1">
          <a:blip r:embed="rId2">
            <a:alphaModFix/>
          </a:blip>
          <a:srcRect b="0" l="0" r="0" t="0"/>
          <a:stretch/>
        </p:blipFill>
        <p:spPr>
          <a:xfrm>
            <a:off x="0" y="0"/>
            <a:ext cx="9043416" cy="67818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p:cSld name="Comparación">
    <p:spTree>
      <p:nvGrpSpPr>
        <p:cNvPr id="46" name="Shape 46"/>
        <p:cNvGrpSpPr/>
        <p:nvPr/>
      </p:nvGrpSpPr>
      <p:grpSpPr>
        <a:xfrm>
          <a:off x="0" y="0"/>
          <a:ext cx="0" cy="0"/>
          <a:chOff x="0" y="0"/>
          <a:chExt cx="0" cy="0"/>
        </a:xfrm>
      </p:grpSpPr>
      <p:sp>
        <p:nvSpPr>
          <p:cNvPr id="47" name="Google Shape;47;p8"/>
          <p:cNvSpPr/>
          <p:nvPr/>
        </p:nvSpPr>
        <p:spPr>
          <a:xfrm>
            <a:off x="1748454" y="-27988"/>
            <a:ext cx="1731112"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ES" sz="8000">
                <a:solidFill>
                  <a:srgbClr val="2871B4"/>
                </a:solidFill>
                <a:latin typeface="PT Sans"/>
                <a:ea typeface="PT Sans"/>
                <a:cs typeface="PT Sans"/>
                <a:sym typeface="PT Sans"/>
              </a:rPr>
              <a:t>16</a:t>
            </a:r>
            <a:endParaRPr b="1" sz="8000">
              <a:solidFill>
                <a:srgbClr val="2871B4"/>
              </a:solidFill>
              <a:latin typeface="PT Sans"/>
              <a:ea typeface="PT Sans"/>
              <a:cs typeface="PT Sans"/>
              <a:sym typeface="PT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48" name="Shape 48"/>
        <p:cNvGrpSpPr/>
        <p:nvPr/>
      </p:nvGrpSpPr>
      <p:grpSpPr>
        <a:xfrm>
          <a:off x="0" y="0"/>
          <a:ext cx="0" cy="0"/>
          <a:chOff x="0" y="0"/>
          <a:chExt cx="0" cy="0"/>
        </a:xfrm>
      </p:grpSpPr>
      <p:sp>
        <p:nvSpPr>
          <p:cNvPr id="49" name="Google Shape;49;p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50" name="Google Shape;50;p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3.jpg" id="51" name="Google Shape;51;p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Sólo el título">
  <p:cSld name="2_Sólo el título">
    <p:spTree>
      <p:nvGrpSpPr>
        <p:cNvPr id="52" name="Shape 52"/>
        <p:cNvGrpSpPr/>
        <p:nvPr/>
      </p:nvGrpSpPr>
      <p:grpSpPr>
        <a:xfrm>
          <a:off x="0" y="0"/>
          <a:ext cx="0" cy="0"/>
          <a:chOff x="0" y="0"/>
          <a:chExt cx="0" cy="0"/>
        </a:xfrm>
      </p:grpSpPr>
      <p:pic>
        <p:nvPicPr>
          <p:cNvPr descr="LOGO-B.png" id="53" name="Google Shape;53;p1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54" name="Google Shape;54;p1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55" name="Google Shape;55;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6" name="Google Shape;56;p10"/>
          <p:cNvSpPr/>
          <p:nvPr/>
        </p:nvSpPr>
        <p:spPr>
          <a:xfrm>
            <a:off x="586828" y="385379"/>
            <a:ext cx="8084206" cy="700690"/>
          </a:xfrm>
          <a:prstGeom prst="rect">
            <a:avLst/>
          </a:prstGeom>
          <a:solidFill>
            <a:srgbClr val="32A3CE"/>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 name="Google Shape;57;p10"/>
          <p:cNvSpPr/>
          <p:nvPr/>
        </p:nvSpPr>
        <p:spPr>
          <a:xfrm>
            <a:off x="4117848" y="297797"/>
            <a:ext cx="1156138" cy="166414"/>
          </a:xfrm>
          <a:prstGeom prst="rect">
            <a:avLst/>
          </a:prstGeom>
          <a:solidFill>
            <a:srgbClr val="32A3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 name="Google Shape;58;p10"/>
          <p:cNvSpPr/>
          <p:nvPr/>
        </p:nvSpPr>
        <p:spPr>
          <a:xfrm>
            <a:off x="5264579" y="297797"/>
            <a:ext cx="1156138" cy="166414"/>
          </a:xfrm>
          <a:prstGeom prst="rect">
            <a:avLst/>
          </a:prstGeom>
          <a:solidFill>
            <a:srgbClr val="45ACC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 name="Google Shape;59;p10"/>
          <p:cNvSpPr/>
          <p:nvPr/>
        </p:nvSpPr>
        <p:spPr>
          <a:xfrm>
            <a:off x="6411310" y="297797"/>
            <a:ext cx="1156138" cy="166414"/>
          </a:xfrm>
          <a:prstGeom prst="rect">
            <a:avLst/>
          </a:prstGeom>
          <a:solidFill>
            <a:srgbClr val="62B2C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 name="Google Shape;60;p10"/>
          <p:cNvSpPr/>
          <p:nvPr/>
        </p:nvSpPr>
        <p:spPr>
          <a:xfrm>
            <a:off x="7514896" y="297797"/>
            <a:ext cx="1156138" cy="166414"/>
          </a:xfrm>
          <a:prstGeom prst="rect">
            <a:avLst/>
          </a:prstGeom>
          <a:solidFill>
            <a:srgbClr val="83BBC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5"/>
          <p:cNvSpPr/>
          <p:nvPr/>
        </p:nvSpPr>
        <p:spPr>
          <a:xfrm>
            <a:off x="878986" y="6215970"/>
            <a:ext cx="3129544"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ES" sz="1800" u="none" cap="none" strike="noStrike">
                <a:solidFill>
                  <a:srgbClr val="7F7F7F"/>
                </a:solidFill>
                <a:latin typeface="Candara"/>
                <a:ea typeface="Candara"/>
                <a:cs typeface="Candara"/>
                <a:sym typeface="Candara"/>
              </a:rPr>
              <a:t>Marzo 2018</a:t>
            </a:r>
            <a:endParaRPr b="0" i="0" sz="1800" u="none" cap="none" strike="noStrike">
              <a:solidFill>
                <a:srgbClr val="7F7F7F"/>
              </a:solidFill>
              <a:latin typeface="Candara"/>
              <a:ea typeface="Candara"/>
              <a:cs typeface="Candara"/>
              <a:sym typeface="Candara"/>
            </a:endParaRPr>
          </a:p>
        </p:txBody>
      </p:sp>
      <p:sp>
        <p:nvSpPr>
          <p:cNvPr id="157" name="Google Shape;157;p25"/>
          <p:cNvSpPr txBox="1"/>
          <p:nvPr/>
        </p:nvSpPr>
        <p:spPr>
          <a:xfrm>
            <a:off x="711757" y="5754305"/>
            <a:ext cx="3464003" cy="64633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ES" sz="1800" u="none" cap="none" strike="noStrike">
                <a:solidFill>
                  <a:schemeClr val="dk1"/>
                </a:solidFill>
                <a:latin typeface="Candara"/>
                <a:ea typeface="Candara"/>
                <a:cs typeface="Candara"/>
                <a:sym typeface="Candara"/>
              </a:rPr>
              <a:t>PBY3101: Programación de Base de Datos</a:t>
            </a:r>
            <a:endParaRPr b="0" i="0" sz="1800" u="none" cap="none" strike="noStrike">
              <a:solidFill>
                <a:schemeClr val="dk1"/>
              </a:solidFill>
              <a:latin typeface="Candara"/>
              <a:ea typeface="Candara"/>
              <a:cs typeface="Candara"/>
              <a:sym typeface="Candara"/>
            </a:endParaRPr>
          </a:p>
        </p:txBody>
      </p:sp>
      <p:sp>
        <p:nvSpPr>
          <p:cNvPr id="158" name="Google Shape;158;p25"/>
          <p:cNvSpPr txBox="1"/>
          <p:nvPr/>
        </p:nvSpPr>
        <p:spPr>
          <a:xfrm>
            <a:off x="795371" y="3538314"/>
            <a:ext cx="3296773" cy="156966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ES" sz="2400" u="none" cap="none" strike="noStrike">
                <a:solidFill>
                  <a:srgbClr val="0F243E"/>
                </a:solidFill>
                <a:latin typeface="Calibri"/>
                <a:ea typeface="Calibri"/>
                <a:cs typeface="Calibri"/>
                <a:sym typeface="Calibri"/>
              </a:rPr>
              <a:t>Cursores explícitos con parámetros, </a:t>
            </a:r>
            <a:r>
              <a:rPr b="1" lang="es-ES" sz="2400">
                <a:solidFill>
                  <a:srgbClr val="0F243E"/>
                </a:solidFill>
                <a:latin typeface="Calibri"/>
                <a:ea typeface="Calibri"/>
                <a:cs typeface="Calibri"/>
                <a:sym typeface="Calibri"/>
              </a:rPr>
              <a:t>cláusulas</a:t>
            </a:r>
            <a:r>
              <a:rPr b="1" i="0" lang="es-ES" sz="2400" u="none" cap="none" strike="noStrike">
                <a:solidFill>
                  <a:srgbClr val="0F243E"/>
                </a:solidFill>
                <a:latin typeface="Calibri"/>
                <a:ea typeface="Calibri"/>
                <a:cs typeface="Calibri"/>
                <a:sym typeface="Calibri"/>
              </a:rPr>
              <a:t> for Update-Where Current y Subconsultas</a:t>
            </a:r>
            <a:endParaRPr b="1" i="0" sz="2400" u="none" cap="none" strike="noStrike">
              <a:solidFill>
                <a:srgbClr val="0F243E"/>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6"/>
          <p:cNvSpPr txBox="1"/>
          <p:nvPr/>
        </p:nvSpPr>
        <p:spPr>
          <a:xfrm>
            <a:off x="594649" y="2155562"/>
            <a:ext cx="3296773" cy="156966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ES" sz="2400" u="none" cap="none" strike="noStrike">
                <a:solidFill>
                  <a:schemeClr val="lt1"/>
                </a:solidFill>
                <a:latin typeface="Calibri"/>
                <a:ea typeface="Calibri"/>
                <a:cs typeface="Calibri"/>
                <a:sym typeface="Calibri"/>
              </a:rPr>
              <a:t>Cursores explícitos con parámetros, </a:t>
            </a:r>
            <a:r>
              <a:rPr b="1" lang="es-ES" sz="2400">
                <a:solidFill>
                  <a:schemeClr val="lt1"/>
                </a:solidFill>
                <a:latin typeface="Calibri"/>
                <a:ea typeface="Calibri"/>
                <a:cs typeface="Calibri"/>
                <a:sym typeface="Calibri"/>
              </a:rPr>
              <a:t>cláusulas</a:t>
            </a:r>
            <a:r>
              <a:rPr b="1" i="0" lang="es-ES" sz="2400" u="none" cap="none" strike="noStrike">
                <a:solidFill>
                  <a:schemeClr val="lt1"/>
                </a:solidFill>
                <a:latin typeface="Calibri"/>
                <a:ea typeface="Calibri"/>
                <a:cs typeface="Calibri"/>
                <a:sym typeface="Calibri"/>
              </a:rPr>
              <a:t> for Update-Where Current y Subconsultas</a:t>
            </a:r>
            <a:endParaRPr b="1" i="0" sz="2400" u="none" cap="none" strike="noStrike">
              <a:solidFill>
                <a:schemeClr val="l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7"/>
          <p:cNvSpPr/>
          <p:nvPr/>
        </p:nvSpPr>
        <p:spPr>
          <a:xfrm flipH="1" rot="10800000">
            <a:off x="936702" y="2943921"/>
            <a:ext cx="15796660"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 name="Google Shape;169;p27"/>
          <p:cNvSpPr txBox="1"/>
          <p:nvPr/>
        </p:nvSpPr>
        <p:spPr>
          <a:xfrm>
            <a:off x="1159727" y="481343"/>
            <a:ext cx="7426712" cy="646331"/>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s-ES" sz="1800">
                <a:solidFill>
                  <a:schemeClr val="lt1"/>
                </a:solidFill>
                <a:latin typeface="Calibri"/>
                <a:ea typeface="Calibri"/>
                <a:cs typeface="Calibri"/>
                <a:sym typeface="Calibri"/>
              </a:rPr>
              <a:t>Cursores explícitos con parámetros, </a:t>
            </a:r>
            <a:r>
              <a:rPr b="1" lang="es-ES" sz="1800">
                <a:solidFill>
                  <a:schemeClr val="lt1"/>
                </a:solidFill>
                <a:latin typeface="Calibri"/>
                <a:ea typeface="Calibri"/>
                <a:cs typeface="Calibri"/>
                <a:sym typeface="Calibri"/>
              </a:rPr>
              <a:t>cláusulas</a:t>
            </a:r>
            <a:r>
              <a:rPr b="1" lang="es-ES" sz="1800">
                <a:solidFill>
                  <a:schemeClr val="lt1"/>
                </a:solidFill>
                <a:latin typeface="Calibri"/>
                <a:ea typeface="Calibri"/>
                <a:cs typeface="Calibri"/>
                <a:sym typeface="Calibri"/>
              </a:rPr>
              <a:t> for Update-Where Current y Subconsultas</a:t>
            </a:r>
            <a:endParaRPr b="1" sz="1800">
              <a:solidFill>
                <a:schemeClr val="lt1"/>
              </a:solidFill>
              <a:latin typeface="Calibri"/>
              <a:ea typeface="Calibri"/>
              <a:cs typeface="Calibri"/>
              <a:sym typeface="Calibri"/>
            </a:endParaRPr>
          </a:p>
        </p:txBody>
      </p:sp>
      <p:sp>
        <p:nvSpPr>
          <p:cNvPr id="170" name="Google Shape;170;p27"/>
          <p:cNvSpPr/>
          <p:nvPr/>
        </p:nvSpPr>
        <p:spPr>
          <a:xfrm>
            <a:off x="0" y="0"/>
            <a:ext cx="9144000" cy="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71" name="Google Shape;171;p27"/>
          <p:cNvPicPr preferRelativeResize="0"/>
          <p:nvPr/>
        </p:nvPicPr>
        <p:blipFill rotWithShape="1">
          <a:blip r:embed="rId3">
            <a:alphaModFix/>
          </a:blip>
          <a:srcRect b="0" l="0" r="0" t="0"/>
          <a:stretch/>
        </p:blipFill>
        <p:spPr>
          <a:xfrm>
            <a:off x="1672243" y="1127674"/>
            <a:ext cx="6132415" cy="2463019"/>
          </a:xfrm>
          <a:prstGeom prst="rect">
            <a:avLst/>
          </a:prstGeom>
          <a:noFill/>
          <a:ln>
            <a:noFill/>
          </a:ln>
        </p:spPr>
      </p:pic>
      <p:sp>
        <p:nvSpPr>
          <p:cNvPr id="172" name="Google Shape;172;p27"/>
          <p:cNvSpPr/>
          <p:nvPr/>
        </p:nvSpPr>
        <p:spPr>
          <a:xfrm>
            <a:off x="211879" y="3507468"/>
            <a:ext cx="8720400" cy="2923800"/>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lang="es-ES" sz="2000">
                <a:solidFill>
                  <a:srgbClr val="000000"/>
                </a:solidFill>
                <a:latin typeface="Calibri"/>
                <a:ea typeface="Calibri"/>
                <a:cs typeface="Calibri"/>
                <a:sym typeface="Calibri"/>
              </a:rPr>
              <a:t>Se pueden pasar parámetros a un cursor. Esto significa que se puede abrir y cerrar un cursor explícito varias veces en un bloque, devolviendo un set activo diferente en cada ocasión. Para cada ejecución, el cursor se debe haber cerrado con anterioridad para poder ser abierto nuevamente con un nuevo conjunto de parámetros.</a:t>
            </a:r>
            <a:br>
              <a:rPr lang="es-ES" sz="2000">
                <a:solidFill>
                  <a:srgbClr val="000000"/>
                </a:solidFill>
                <a:latin typeface="Calibri"/>
                <a:ea typeface="Calibri"/>
                <a:cs typeface="Calibri"/>
                <a:sym typeface="Calibri"/>
              </a:rPr>
            </a:br>
            <a:r>
              <a:rPr lang="es-ES" sz="2000">
                <a:solidFill>
                  <a:srgbClr val="000000"/>
                </a:solidFill>
                <a:latin typeface="Calibri"/>
                <a:ea typeface="Calibri"/>
                <a:cs typeface="Calibri"/>
                <a:sym typeface="Calibri"/>
              </a:rPr>
              <a:t>Cada parámetro formal en la declaración del cursor debe tener su valor correspondiente en la sentencia OPEN. Los valores de los parámetros pasan al cursor cuando se abre y la consulta es ejecutada.</a:t>
            </a:r>
            <a:endParaRPr sz="2000">
              <a:solidFill>
                <a:srgbClr val="000000"/>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8"/>
          <p:cNvSpPr/>
          <p:nvPr/>
        </p:nvSpPr>
        <p:spPr>
          <a:xfrm flipH="1" rot="10800000">
            <a:off x="936702" y="2943921"/>
            <a:ext cx="15796660"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8" name="Google Shape;178;p28"/>
          <p:cNvSpPr txBox="1"/>
          <p:nvPr/>
        </p:nvSpPr>
        <p:spPr>
          <a:xfrm>
            <a:off x="1159727" y="481343"/>
            <a:ext cx="7426712" cy="646331"/>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s-ES" sz="1800">
                <a:solidFill>
                  <a:schemeClr val="lt1"/>
                </a:solidFill>
                <a:latin typeface="Calibri"/>
                <a:ea typeface="Calibri"/>
                <a:cs typeface="Calibri"/>
                <a:sym typeface="Calibri"/>
              </a:rPr>
              <a:t>Cursores explícitos con parámetros, </a:t>
            </a:r>
            <a:r>
              <a:rPr b="1" lang="es-ES" sz="1800">
                <a:solidFill>
                  <a:schemeClr val="lt1"/>
                </a:solidFill>
                <a:latin typeface="Calibri"/>
                <a:ea typeface="Calibri"/>
                <a:cs typeface="Calibri"/>
                <a:sym typeface="Calibri"/>
              </a:rPr>
              <a:t>cláusulas</a:t>
            </a:r>
            <a:r>
              <a:rPr b="1" lang="es-ES" sz="1800">
                <a:solidFill>
                  <a:schemeClr val="lt1"/>
                </a:solidFill>
                <a:latin typeface="Calibri"/>
                <a:ea typeface="Calibri"/>
                <a:cs typeface="Calibri"/>
                <a:sym typeface="Calibri"/>
              </a:rPr>
              <a:t> for Update-Where Current y Subconsultas</a:t>
            </a:r>
            <a:endParaRPr b="1" sz="1800">
              <a:solidFill>
                <a:schemeClr val="lt1"/>
              </a:solidFill>
              <a:latin typeface="Calibri"/>
              <a:ea typeface="Calibri"/>
              <a:cs typeface="Calibri"/>
              <a:sym typeface="Calibri"/>
            </a:endParaRPr>
          </a:p>
        </p:txBody>
      </p:sp>
      <p:sp>
        <p:nvSpPr>
          <p:cNvPr id="179" name="Google Shape;179;p28"/>
          <p:cNvSpPr/>
          <p:nvPr/>
        </p:nvSpPr>
        <p:spPr>
          <a:xfrm>
            <a:off x="579864" y="1386527"/>
            <a:ext cx="8006575" cy="4401205"/>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lang="es-ES" sz="2000">
                <a:solidFill>
                  <a:srgbClr val="0F243E"/>
                </a:solidFill>
                <a:latin typeface="Calibri"/>
                <a:ea typeface="Calibri"/>
                <a:cs typeface="Calibri"/>
                <a:sym typeface="Calibri"/>
              </a:rPr>
              <a:t>Es particularmente útil cuando el mismo cursor es referenciado en forma repetida, pero con valores diferentes.</a:t>
            </a:r>
            <a:endParaRPr sz="2000">
              <a:solidFill>
                <a:srgbClr val="0F243E"/>
              </a:solidFill>
              <a:latin typeface="Calibri"/>
              <a:ea typeface="Calibri"/>
              <a:cs typeface="Calibri"/>
              <a:sym typeface="Calibri"/>
            </a:endParaRPr>
          </a:p>
          <a:p>
            <a:pPr indent="0" lvl="0" marL="0" marR="0" rtl="0" algn="just">
              <a:lnSpc>
                <a:spcPct val="115000"/>
              </a:lnSpc>
              <a:spcBef>
                <a:spcPts val="1000"/>
              </a:spcBef>
              <a:spcAft>
                <a:spcPts val="0"/>
              </a:spcAft>
              <a:buNone/>
            </a:pPr>
            <a:r>
              <a:rPr lang="es-ES" sz="2000">
                <a:solidFill>
                  <a:srgbClr val="0F243E"/>
                </a:solidFill>
                <a:latin typeface="Calibri"/>
                <a:ea typeface="Calibri"/>
                <a:cs typeface="Calibri"/>
                <a:sym typeface="Calibri"/>
              </a:rPr>
              <a:t>En la sintaxis:</a:t>
            </a:r>
            <a:endParaRPr sz="2000">
              <a:solidFill>
                <a:srgbClr val="0F243E"/>
              </a:solidFill>
              <a:latin typeface="Calibri"/>
              <a:ea typeface="Calibri"/>
              <a:cs typeface="Calibri"/>
              <a:sym typeface="Calibri"/>
            </a:endParaRPr>
          </a:p>
          <a:p>
            <a:pPr indent="-342900" lvl="0" marL="342900" marR="0" rtl="0" algn="just">
              <a:lnSpc>
                <a:spcPct val="115000"/>
              </a:lnSpc>
              <a:spcBef>
                <a:spcPts val="1000"/>
              </a:spcBef>
              <a:spcAft>
                <a:spcPts val="0"/>
              </a:spcAft>
              <a:buClr>
                <a:srgbClr val="0F243E"/>
              </a:buClr>
              <a:buSzPts val="2000"/>
              <a:buFont typeface="Times New Roman"/>
              <a:buChar char="•"/>
            </a:pPr>
            <a:r>
              <a:rPr lang="es-ES" sz="2000">
                <a:solidFill>
                  <a:srgbClr val="0F243E"/>
                </a:solidFill>
                <a:latin typeface="Calibri"/>
                <a:ea typeface="Calibri"/>
                <a:cs typeface="Calibri"/>
                <a:sym typeface="Calibri"/>
              </a:rPr>
              <a:t>nombre_cursor: es un identificador PL/SQL para el cursor declarado.</a:t>
            </a:r>
            <a:endParaRPr sz="2000">
              <a:solidFill>
                <a:srgbClr val="0F243E"/>
              </a:solidFill>
              <a:latin typeface="Calibri"/>
              <a:ea typeface="Calibri"/>
              <a:cs typeface="Calibri"/>
              <a:sym typeface="Calibri"/>
            </a:endParaRPr>
          </a:p>
          <a:p>
            <a:pPr indent="-342900" lvl="0" marL="342900" marR="0" rtl="0" algn="just">
              <a:lnSpc>
                <a:spcPct val="115000"/>
              </a:lnSpc>
              <a:spcBef>
                <a:spcPts val="1000"/>
              </a:spcBef>
              <a:spcAft>
                <a:spcPts val="0"/>
              </a:spcAft>
              <a:buClr>
                <a:srgbClr val="0F243E"/>
              </a:buClr>
              <a:buSzPts val="2000"/>
              <a:buFont typeface="Times New Roman"/>
              <a:buChar char="•"/>
            </a:pPr>
            <a:r>
              <a:rPr lang="es-ES" sz="2000">
                <a:solidFill>
                  <a:srgbClr val="0F243E"/>
                </a:solidFill>
                <a:latin typeface="Calibri"/>
                <a:ea typeface="Calibri"/>
                <a:cs typeface="Calibri"/>
                <a:sym typeface="Calibri"/>
              </a:rPr>
              <a:t>nombre_parámetro: es el nombre de un parámetro.</a:t>
            </a:r>
            <a:endParaRPr sz="2000">
              <a:solidFill>
                <a:srgbClr val="0F243E"/>
              </a:solidFill>
              <a:latin typeface="Calibri"/>
              <a:ea typeface="Calibri"/>
              <a:cs typeface="Calibri"/>
              <a:sym typeface="Calibri"/>
            </a:endParaRPr>
          </a:p>
          <a:p>
            <a:pPr indent="-342900" lvl="0" marL="342900" marR="0" rtl="0" algn="just">
              <a:lnSpc>
                <a:spcPct val="115000"/>
              </a:lnSpc>
              <a:spcBef>
                <a:spcPts val="1000"/>
              </a:spcBef>
              <a:spcAft>
                <a:spcPts val="0"/>
              </a:spcAft>
              <a:buClr>
                <a:srgbClr val="0F243E"/>
              </a:buClr>
              <a:buSzPts val="2000"/>
              <a:buFont typeface="Times New Roman"/>
              <a:buChar char="•"/>
            </a:pPr>
            <a:r>
              <a:rPr lang="es-ES" sz="2000">
                <a:solidFill>
                  <a:srgbClr val="0F243E"/>
                </a:solidFill>
                <a:latin typeface="Calibri"/>
                <a:ea typeface="Calibri"/>
                <a:cs typeface="Calibri"/>
                <a:sym typeface="Calibri"/>
              </a:rPr>
              <a:t>tipo_dato: es el tipo de dato escalar del parámetro.</a:t>
            </a:r>
            <a:endParaRPr sz="2000">
              <a:solidFill>
                <a:srgbClr val="0F243E"/>
              </a:solidFill>
              <a:latin typeface="Calibri"/>
              <a:ea typeface="Calibri"/>
              <a:cs typeface="Calibri"/>
              <a:sym typeface="Calibri"/>
            </a:endParaRPr>
          </a:p>
          <a:p>
            <a:pPr indent="-342900" lvl="0" marL="342900" marR="0" rtl="0" algn="just">
              <a:lnSpc>
                <a:spcPct val="115000"/>
              </a:lnSpc>
              <a:spcBef>
                <a:spcPts val="1000"/>
              </a:spcBef>
              <a:spcAft>
                <a:spcPts val="0"/>
              </a:spcAft>
              <a:buClr>
                <a:srgbClr val="0F243E"/>
              </a:buClr>
              <a:buSzPts val="2000"/>
              <a:buFont typeface="Times New Roman"/>
              <a:buChar char="•"/>
            </a:pPr>
            <a:r>
              <a:rPr lang="es-ES" sz="2000">
                <a:solidFill>
                  <a:srgbClr val="0F243E"/>
                </a:solidFill>
                <a:latin typeface="Calibri"/>
                <a:ea typeface="Calibri"/>
                <a:cs typeface="Calibri"/>
                <a:sym typeface="Calibri"/>
              </a:rPr>
              <a:t>sentencia_select: es una instrucción o sentencia SQL que debe ser procesada cuyo resultado quedará en el Cursor.</a:t>
            </a:r>
            <a:endParaRPr sz="2000">
              <a:solidFill>
                <a:srgbClr val="0F243E"/>
              </a:solidFill>
              <a:latin typeface="Calibri"/>
              <a:ea typeface="Calibri"/>
              <a:cs typeface="Calibri"/>
              <a:sym typeface="Calibri"/>
            </a:endParaRPr>
          </a:p>
          <a:p>
            <a:pPr indent="-342900" lvl="0" marL="342900" marR="0" rtl="0" algn="just">
              <a:lnSpc>
                <a:spcPct val="115000"/>
              </a:lnSpc>
              <a:spcBef>
                <a:spcPts val="1000"/>
              </a:spcBef>
              <a:spcAft>
                <a:spcPts val="0"/>
              </a:spcAft>
              <a:buClr>
                <a:srgbClr val="0F243E"/>
              </a:buClr>
              <a:buSzPts val="2000"/>
              <a:buFont typeface="Times New Roman"/>
              <a:buChar char="•"/>
            </a:pPr>
            <a:r>
              <a:rPr lang="es-ES" sz="2000">
                <a:solidFill>
                  <a:srgbClr val="0F243E"/>
                </a:solidFill>
                <a:latin typeface="Calibri"/>
                <a:ea typeface="Calibri"/>
                <a:cs typeface="Calibri"/>
                <a:sym typeface="Calibri"/>
              </a:rPr>
              <a:t>valor_parámetro: es el valor que se le asigna al parámetro definido en el cursor. </a:t>
            </a:r>
            <a:endParaRPr sz="2000">
              <a:solidFill>
                <a:srgbClr val="0F243E"/>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29"/>
          <p:cNvSpPr/>
          <p:nvPr/>
        </p:nvSpPr>
        <p:spPr>
          <a:xfrm flipH="1" rot="10800000">
            <a:off x="936702" y="2943921"/>
            <a:ext cx="15796660"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5" name="Google Shape;185;p29"/>
          <p:cNvSpPr txBox="1"/>
          <p:nvPr/>
        </p:nvSpPr>
        <p:spPr>
          <a:xfrm>
            <a:off x="1159727" y="481343"/>
            <a:ext cx="7426712" cy="646331"/>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s-ES" sz="1800">
                <a:solidFill>
                  <a:schemeClr val="lt1"/>
                </a:solidFill>
                <a:latin typeface="Calibri"/>
                <a:ea typeface="Calibri"/>
                <a:cs typeface="Calibri"/>
                <a:sym typeface="Calibri"/>
              </a:rPr>
              <a:t>Cursores explícitos con parámetros, </a:t>
            </a:r>
            <a:r>
              <a:rPr b="1" lang="es-ES" sz="1800">
                <a:solidFill>
                  <a:schemeClr val="lt1"/>
                </a:solidFill>
                <a:latin typeface="Calibri"/>
                <a:ea typeface="Calibri"/>
                <a:cs typeface="Calibri"/>
                <a:sym typeface="Calibri"/>
              </a:rPr>
              <a:t>cláusulas</a:t>
            </a:r>
            <a:r>
              <a:rPr b="1" lang="es-ES" sz="1800">
                <a:solidFill>
                  <a:schemeClr val="lt1"/>
                </a:solidFill>
                <a:latin typeface="Calibri"/>
                <a:ea typeface="Calibri"/>
                <a:cs typeface="Calibri"/>
                <a:sym typeface="Calibri"/>
              </a:rPr>
              <a:t> for Update-Where Current y Subconsultas</a:t>
            </a:r>
            <a:endParaRPr b="1" sz="1800">
              <a:solidFill>
                <a:schemeClr val="lt1"/>
              </a:solidFill>
              <a:latin typeface="Calibri"/>
              <a:ea typeface="Calibri"/>
              <a:cs typeface="Calibri"/>
              <a:sym typeface="Calibri"/>
            </a:endParaRPr>
          </a:p>
        </p:txBody>
      </p:sp>
      <p:sp>
        <p:nvSpPr>
          <p:cNvPr id="186" name="Google Shape;186;p29"/>
          <p:cNvSpPr/>
          <p:nvPr/>
        </p:nvSpPr>
        <p:spPr>
          <a:xfrm>
            <a:off x="401444" y="4453285"/>
            <a:ext cx="8519532" cy="1897955"/>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lang="es-ES" sz="2000">
                <a:solidFill>
                  <a:srgbClr val="0F243E"/>
                </a:solidFill>
                <a:latin typeface="Calibri"/>
                <a:ea typeface="Calibri"/>
                <a:cs typeface="Calibri"/>
                <a:sym typeface="Calibri"/>
              </a:rPr>
              <a:t>El bloque del ejemplo posee un cursor con parámetro p_deptno, que según el valor que se le asigne cuando se abra obtendrá información de los empleados que trabajen en el departamento asignado por parámetro. </a:t>
            </a:r>
            <a:endParaRPr sz="2000">
              <a:solidFill>
                <a:srgbClr val="0F243E"/>
              </a:solidFill>
              <a:latin typeface="Calibri"/>
              <a:ea typeface="Calibri"/>
              <a:cs typeface="Calibri"/>
              <a:sym typeface="Calibri"/>
            </a:endParaRPr>
          </a:p>
          <a:p>
            <a:pPr indent="0" lvl="0" marL="0" marR="0" rtl="0" algn="l">
              <a:spcBef>
                <a:spcPts val="1000"/>
              </a:spcBef>
              <a:spcAft>
                <a:spcPts val="0"/>
              </a:spcAft>
              <a:buNone/>
            </a:pPr>
            <a:r>
              <a:rPr lang="es-ES" sz="2000">
                <a:solidFill>
                  <a:srgbClr val="0F243E"/>
                </a:solidFill>
                <a:latin typeface="Calibri"/>
                <a:ea typeface="Calibri"/>
                <a:cs typeface="Calibri"/>
                <a:sym typeface="Calibri"/>
              </a:rPr>
              <a:t>En este caso se insertan filas de los empleados que trabajan en el departamento 30 y 20. </a:t>
            </a:r>
            <a:endParaRPr sz="2000">
              <a:solidFill>
                <a:srgbClr val="0F243E"/>
              </a:solidFill>
              <a:latin typeface="Calibri"/>
              <a:ea typeface="Calibri"/>
              <a:cs typeface="Calibri"/>
              <a:sym typeface="Calibri"/>
            </a:endParaRPr>
          </a:p>
        </p:txBody>
      </p:sp>
      <p:sp>
        <p:nvSpPr>
          <p:cNvPr id="187" name="Google Shape;187;p29"/>
          <p:cNvSpPr/>
          <p:nvPr/>
        </p:nvSpPr>
        <p:spPr>
          <a:xfrm>
            <a:off x="0" y="0"/>
            <a:ext cx="9144000" cy="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88" name="Google Shape;188;p29"/>
          <p:cNvPicPr preferRelativeResize="0"/>
          <p:nvPr/>
        </p:nvPicPr>
        <p:blipFill rotWithShape="1">
          <a:blip r:embed="rId3">
            <a:alphaModFix/>
          </a:blip>
          <a:srcRect b="0" l="0" r="0" t="0"/>
          <a:stretch/>
        </p:blipFill>
        <p:spPr>
          <a:xfrm>
            <a:off x="2074126" y="1127674"/>
            <a:ext cx="5094869" cy="313209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30"/>
          <p:cNvSpPr/>
          <p:nvPr/>
        </p:nvSpPr>
        <p:spPr>
          <a:xfrm flipH="1" rot="10800000">
            <a:off x="936702" y="2943921"/>
            <a:ext cx="15796660"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94" name="Google Shape;194;p30"/>
          <p:cNvSpPr txBox="1"/>
          <p:nvPr/>
        </p:nvSpPr>
        <p:spPr>
          <a:xfrm>
            <a:off x="1159727" y="481343"/>
            <a:ext cx="7426712" cy="646331"/>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s-ES" sz="1800">
                <a:solidFill>
                  <a:schemeClr val="lt1"/>
                </a:solidFill>
                <a:latin typeface="Calibri"/>
                <a:ea typeface="Calibri"/>
                <a:cs typeface="Calibri"/>
                <a:sym typeface="Calibri"/>
              </a:rPr>
              <a:t>Cursores explícitos con parámetros, </a:t>
            </a:r>
            <a:r>
              <a:rPr b="1" lang="es-ES" sz="1800">
                <a:solidFill>
                  <a:schemeClr val="lt1"/>
                </a:solidFill>
                <a:latin typeface="Calibri"/>
                <a:ea typeface="Calibri"/>
                <a:cs typeface="Calibri"/>
                <a:sym typeface="Calibri"/>
              </a:rPr>
              <a:t>cláusulas</a:t>
            </a:r>
            <a:r>
              <a:rPr b="1" lang="es-ES" sz="1800">
                <a:solidFill>
                  <a:schemeClr val="lt1"/>
                </a:solidFill>
                <a:latin typeface="Calibri"/>
                <a:ea typeface="Calibri"/>
                <a:cs typeface="Calibri"/>
                <a:sym typeface="Calibri"/>
              </a:rPr>
              <a:t> for Update-Where Current y Subconsultas</a:t>
            </a:r>
            <a:endParaRPr b="1" sz="1800">
              <a:solidFill>
                <a:schemeClr val="lt1"/>
              </a:solidFill>
              <a:latin typeface="Calibri"/>
              <a:ea typeface="Calibri"/>
              <a:cs typeface="Calibri"/>
              <a:sym typeface="Calibri"/>
            </a:endParaRPr>
          </a:p>
        </p:txBody>
      </p:sp>
      <p:sp>
        <p:nvSpPr>
          <p:cNvPr id="195" name="Google Shape;195;p30"/>
          <p:cNvSpPr/>
          <p:nvPr/>
        </p:nvSpPr>
        <p:spPr>
          <a:xfrm>
            <a:off x="638886" y="4849738"/>
            <a:ext cx="8184995" cy="115416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lang="es-ES" sz="2000">
                <a:solidFill>
                  <a:srgbClr val="0F243E"/>
                </a:solidFill>
                <a:latin typeface="Calibri"/>
                <a:ea typeface="Calibri"/>
                <a:cs typeface="Calibri"/>
                <a:sym typeface="Calibri"/>
              </a:rPr>
              <a:t>Una subconsulta es una consulta SQL, generalmente entre paréntesis, que está dentro de otra sentencia SQL.  Cuando es evaluada, la subconsulta proporciona una valor o set de valores para la consulta externa. </a:t>
            </a:r>
            <a:endParaRPr sz="2000">
              <a:solidFill>
                <a:srgbClr val="0F243E"/>
              </a:solidFill>
              <a:latin typeface="Calibri"/>
              <a:ea typeface="Calibri"/>
              <a:cs typeface="Calibri"/>
              <a:sym typeface="Calibri"/>
            </a:endParaRPr>
          </a:p>
        </p:txBody>
      </p:sp>
      <p:sp>
        <p:nvSpPr>
          <p:cNvPr id="196" name="Google Shape;196;p30"/>
          <p:cNvSpPr/>
          <p:nvPr/>
        </p:nvSpPr>
        <p:spPr>
          <a:xfrm>
            <a:off x="579863" y="1398012"/>
            <a:ext cx="20437147" cy="4896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97" name="Google Shape;197;p30"/>
          <p:cNvPicPr preferRelativeResize="0"/>
          <p:nvPr/>
        </p:nvPicPr>
        <p:blipFill rotWithShape="1">
          <a:blip r:embed="rId3">
            <a:alphaModFix/>
          </a:blip>
          <a:srcRect b="0" l="0" r="0" t="0"/>
          <a:stretch/>
        </p:blipFill>
        <p:spPr>
          <a:xfrm>
            <a:off x="2524418" y="1300930"/>
            <a:ext cx="4697330" cy="337741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1"/>
          <p:cNvSpPr/>
          <p:nvPr/>
        </p:nvSpPr>
        <p:spPr>
          <a:xfrm flipH="1" rot="10800000">
            <a:off x="936702" y="2943921"/>
            <a:ext cx="15796660"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3" name="Google Shape;203;p31"/>
          <p:cNvSpPr txBox="1"/>
          <p:nvPr/>
        </p:nvSpPr>
        <p:spPr>
          <a:xfrm>
            <a:off x="1159727" y="481343"/>
            <a:ext cx="7426712" cy="646331"/>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s-ES" sz="1800">
                <a:solidFill>
                  <a:schemeClr val="lt1"/>
                </a:solidFill>
                <a:latin typeface="Calibri"/>
                <a:ea typeface="Calibri"/>
                <a:cs typeface="Calibri"/>
                <a:sym typeface="Calibri"/>
              </a:rPr>
              <a:t>Cursores explícitos con parámetros, </a:t>
            </a:r>
            <a:r>
              <a:rPr b="1" lang="es-ES" sz="1800">
                <a:solidFill>
                  <a:schemeClr val="lt1"/>
                </a:solidFill>
                <a:latin typeface="Calibri"/>
                <a:ea typeface="Calibri"/>
                <a:cs typeface="Calibri"/>
                <a:sym typeface="Calibri"/>
              </a:rPr>
              <a:t>cláusulas</a:t>
            </a:r>
            <a:r>
              <a:rPr b="1" lang="es-ES" sz="1800">
                <a:solidFill>
                  <a:schemeClr val="lt1"/>
                </a:solidFill>
                <a:latin typeface="Calibri"/>
                <a:ea typeface="Calibri"/>
                <a:cs typeface="Calibri"/>
                <a:sym typeface="Calibri"/>
              </a:rPr>
              <a:t> for Update-Where Current y Subconsultas</a:t>
            </a:r>
            <a:endParaRPr b="1" sz="1800">
              <a:solidFill>
                <a:schemeClr val="lt1"/>
              </a:solidFill>
              <a:latin typeface="Calibri"/>
              <a:ea typeface="Calibri"/>
              <a:cs typeface="Calibri"/>
              <a:sym typeface="Calibri"/>
            </a:endParaRPr>
          </a:p>
        </p:txBody>
      </p:sp>
      <p:sp>
        <p:nvSpPr>
          <p:cNvPr id="204" name="Google Shape;204;p31"/>
          <p:cNvSpPr/>
          <p:nvPr/>
        </p:nvSpPr>
        <p:spPr>
          <a:xfrm>
            <a:off x="535259" y="2028902"/>
            <a:ext cx="8051180" cy="3129062"/>
          </a:xfrm>
          <a:prstGeom prst="rect">
            <a:avLst/>
          </a:prstGeom>
          <a:noFill/>
          <a:ln>
            <a:noFill/>
          </a:ln>
        </p:spPr>
        <p:txBody>
          <a:bodyPr anchorCtr="0" anchor="t" bIns="45700" lIns="91425" spcFirstLastPara="1" rIns="91425" wrap="square" tIns="45700">
            <a:noAutofit/>
          </a:bodyPr>
          <a:lstStyle/>
          <a:p>
            <a:pPr indent="0" lvl="0" marL="0" marR="0" rtl="0" algn="just">
              <a:spcBef>
                <a:spcPts val="0"/>
              </a:spcBef>
              <a:spcAft>
                <a:spcPts val="0"/>
              </a:spcAft>
              <a:buNone/>
            </a:pPr>
            <a:r>
              <a:rPr lang="es-ES" sz="2000">
                <a:solidFill>
                  <a:srgbClr val="0F243E"/>
                </a:solidFill>
                <a:latin typeface="Calibri"/>
                <a:ea typeface="Calibri"/>
                <a:cs typeface="Calibri"/>
                <a:sym typeface="Calibri"/>
              </a:rPr>
              <a:t>Pueden ser usadas también en una cláusula FROM creando una fuente de dato temporal para la consulta.</a:t>
            </a:r>
            <a:endParaRPr sz="2000">
              <a:solidFill>
                <a:srgbClr val="0F243E"/>
              </a:solidFill>
              <a:latin typeface="Calibri"/>
              <a:ea typeface="Calibri"/>
              <a:cs typeface="Calibri"/>
              <a:sym typeface="Calibri"/>
            </a:endParaRPr>
          </a:p>
          <a:p>
            <a:pPr indent="0" lvl="0" marL="0" marR="0" rtl="0" algn="just">
              <a:lnSpc>
                <a:spcPct val="115000"/>
              </a:lnSpc>
              <a:spcBef>
                <a:spcPts val="0"/>
              </a:spcBef>
              <a:spcAft>
                <a:spcPts val="0"/>
              </a:spcAft>
              <a:buNone/>
            </a:pPr>
            <a:r>
              <a:rPr lang="es-ES" sz="2000">
                <a:solidFill>
                  <a:srgbClr val="0F243E"/>
                </a:solidFill>
                <a:latin typeface="Calibri"/>
                <a:ea typeface="Calibri"/>
                <a:cs typeface="Calibri"/>
                <a:sym typeface="Calibri"/>
              </a:rPr>
              <a:t>Las subconsultas son usadas a menudo en la cláusula WHERE de una sentencia Select.  Pueden ser usadas también en una cláusula FROM creando una fuente de dato temporal para la consulta.</a:t>
            </a:r>
            <a:endParaRPr/>
          </a:p>
          <a:p>
            <a:pPr indent="0" lvl="0" marL="0" marR="0" rtl="0" algn="just">
              <a:spcBef>
                <a:spcPts val="1000"/>
              </a:spcBef>
              <a:spcAft>
                <a:spcPts val="0"/>
              </a:spcAft>
              <a:buNone/>
            </a:pPr>
            <a:r>
              <a:rPr lang="es-ES" sz="2000">
                <a:solidFill>
                  <a:srgbClr val="0F243E"/>
                </a:solidFill>
                <a:latin typeface="Calibri"/>
                <a:ea typeface="Calibri"/>
                <a:cs typeface="Calibri"/>
                <a:sym typeface="Calibri"/>
              </a:rPr>
              <a:t>El bloque del ejemplo, se INSERTAN en tabla empleado_salario, los empleados que posean un salario menor al salario promedio</a:t>
            </a:r>
            <a:endParaRPr sz="2000">
              <a:solidFill>
                <a:srgbClr val="0F243E"/>
              </a:solidFill>
              <a:latin typeface="Calibri"/>
              <a:ea typeface="Calibri"/>
              <a:cs typeface="Calibri"/>
              <a:sym typeface="Calibri"/>
            </a:endParaRPr>
          </a:p>
          <a:p>
            <a:pPr indent="0" lvl="0" marL="0" marR="0" rtl="0" algn="just">
              <a:spcBef>
                <a:spcPts val="0"/>
              </a:spcBef>
              <a:spcAft>
                <a:spcPts val="0"/>
              </a:spcAft>
              <a:buNone/>
            </a:pPr>
            <a:r>
              <a:rPr lang="es-ES" sz="2000">
                <a:solidFill>
                  <a:srgbClr val="0F243E"/>
                </a:solidFill>
                <a:latin typeface="Calibri"/>
                <a:ea typeface="Calibri"/>
                <a:cs typeface="Calibri"/>
                <a:sym typeface="Calibri"/>
              </a:rPr>
              <a:t>Una subconsulta es una consulta SQL que proporciona una valor o set de valores para la consulta externa. </a:t>
            </a:r>
            <a:endParaRPr sz="2000">
              <a:solidFill>
                <a:srgbClr val="0F243E"/>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2"/>
          <p:cNvSpPr/>
          <p:nvPr/>
        </p:nvSpPr>
        <p:spPr>
          <a:xfrm flipH="1" rot="10800000">
            <a:off x="936702" y="2943921"/>
            <a:ext cx="15796660"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10" name="Google Shape;210;p32"/>
          <p:cNvSpPr txBox="1"/>
          <p:nvPr/>
        </p:nvSpPr>
        <p:spPr>
          <a:xfrm>
            <a:off x="1159727" y="481343"/>
            <a:ext cx="7426712" cy="646331"/>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1" lang="es-ES" sz="1800">
                <a:solidFill>
                  <a:schemeClr val="lt1"/>
                </a:solidFill>
                <a:latin typeface="Calibri"/>
                <a:ea typeface="Calibri"/>
                <a:cs typeface="Calibri"/>
                <a:sym typeface="Calibri"/>
              </a:rPr>
              <a:t>Cursores explícitos con parámetros, </a:t>
            </a:r>
            <a:r>
              <a:rPr b="1" lang="es-ES" sz="1800">
                <a:solidFill>
                  <a:schemeClr val="lt1"/>
                </a:solidFill>
                <a:latin typeface="Calibri"/>
                <a:ea typeface="Calibri"/>
                <a:cs typeface="Calibri"/>
                <a:sym typeface="Calibri"/>
              </a:rPr>
              <a:t>cláusulas</a:t>
            </a:r>
            <a:r>
              <a:rPr b="1" lang="es-ES" sz="1800">
                <a:solidFill>
                  <a:schemeClr val="lt1"/>
                </a:solidFill>
                <a:latin typeface="Calibri"/>
                <a:ea typeface="Calibri"/>
                <a:cs typeface="Calibri"/>
                <a:sym typeface="Calibri"/>
              </a:rPr>
              <a:t> for Update-Where Current y Subconsultas</a:t>
            </a:r>
            <a:endParaRPr b="1" sz="1800">
              <a:solidFill>
                <a:schemeClr val="lt1"/>
              </a:solidFill>
              <a:latin typeface="Calibri"/>
              <a:ea typeface="Calibri"/>
              <a:cs typeface="Calibri"/>
              <a:sym typeface="Calibri"/>
            </a:endParaRPr>
          </a:p>
        </p:txBody>
      </p:sp>
      <p:sp>
        <p:nvSpPr>
          <p:cNvPr id="211" name="Google Shape;211;p32"/>
          <p:cNvSpPr/>
          <p:nvPr/>
        </p:nvSpPr>
        <p:spPr>
          <a:xfrm>
            <a:off x="560828" y="1127674"/>
            <a:ext cx="3877358" cy="5114221"/>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lang="es-ES" sz="2000">
                <a:solidFill>
                  <a:srgbClr val="0F243E"/>
                </a:solidFill>
                <a:latin typeface="Calibri"/>
                <a:ea typeface="Calibri"/>
                <a:cs typeface="Calibri"/>
                <a:sym typeface="Calibri"/>
              </a:rPr>
              <a:t>El bloque del ejemplo, se INSERTAN en tabla empleado_departamento, los departamentos cuyo salario promedio de empleados sea mayor al salario promedio de todos los empleados.</a:t>
            </a:r>
            <a:endParaRPr sz="2000">
              <a:solidFill>
                <a:srgbClr val="0F243E"/>
              </a:solidFill>
              <a:latin typeface="Calibri"/>
              <a:ea typeface="Calibri"/>
              <a:cs typeface="Calibri"/>
              <a:sym typeface="Calibri"/>
            </a:endParaRPr>
          </a:p>
          <a:p>
            <a:pPr indent="0" lvl="0" marL="0" marR="0" rtl="0" algn="just">
              <a:spcBef>
                <a:spcPts val="1000"/>
              </a:spcBef>
              <a:spcAft>
                <a:spcPts val="0"/>
              </a:spcAft>
              <a:buNone/>
            </a:pPr>
            <a:r>
              <a:rPr lang="es-ES" sz="2000">
                <a:solidFill>
                  <a:srgbClr val="0F243E"/>
                </a:solidFill>
                <a:latin typeface="Calibri"/>
                <a:ea typeface="Calibri"/>
                <a:cs typeface="Calibri"/>
                <a:sym typeface="Calibri"/>
              </a:rPr>
              <a:t>Una subconsulta es una consulta SQL que proporciona una valor o set de valores para la consulta externa, se puede utilizar en </a:t>
            </a:r>
            <a:r>
              <a:rPr lang="es-ES" sz="2000">
                <a:solidFill>
                  <a:srgbClr val="0F243E"/>
                </a:solidFill>
                <a:latin typeface="Calibri"/>
                <a:ea typeface="Calibri"/>
                <a:cs typeface="Calibri"/>
                <a:sym typeface="Calibri"/>
              </a:rPr>
              <a:t>cláusulas</a:t>
            </a:r>
            <a:r>
              <a:rPr lang="es-ES" sz="2000">
                <a:solidFill>
                  <a:srgbClr val="0F243E"/>
                </a:solidFill>
                <a:latin typeface="Calibri"/>
                <a:ea typeface="Calibri"/>
                <a:cs typeface="Calibri"/>
                <a:sym typeface="Calibri"/>
              </a:rPr>
              <a:t> WHERE como en el ejemplo anterior o en </a:t>
            </a:r>
            <a:r>
              <a:rPr lang="es-ES" sz="2000">
                <a:solidFill>
                  <a:srgbClr val="0F243E"/>
                </a:solidFill>
                <a:latin typeface="Calibri"/>
                <a:ea typeface="Calibri"/>
                <a:cs typeface="Calibri"/>
                <a:sym typeface="Calibri"/>
              </a:rPr>
              <a:t>cláusula</a:t>
            </a:r>
            <a:r>
              <a:rPr lang="es-ES" sz="2000">
                <a:solidFill>
                  <a:srgbClr val="0F243E"/>
                </a:solidFill>
                <a:latin typeface="Calibri"/>
                <a:ea typeface="Calibri"/>
                <a:cs typeface="Calibri"/>
                <a:sym typeface="Calibri"/>
              </a:rPr>
              <a:t> HAVING, cuando se utilizan funciones de grupo como en este ejemplo. </a:t>
            </a:r>
            <a:endParaRPr sz="2000">
              <a:solidFill>
                <a:srgbClr val="0F243E"/>
              </a:solidFill>
              <a:latin typeface="Calibri"/>
              <a:ea typeface="Calibri"/>
              <a:cs typeface="Calibri"/>
              <a:sym typeface="Calibri"/>
            </a:endParaRPr>
          </a:p>
        </p:txBody>
      </p:sp>
      <p:sp>
        <p:nvSpPr>
          <p:cNvPr id="212" name="Google Shape;212;p32"/>
          <p:cNvSpPr/>
          <p:nvPr/>
        </p:nvSpPr>
        <p:spPr>
          <a:xfrm>
            <a:off x="4814060" y="2430839"/>
            <a:ext cx="22263220"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13" name="Google Shape;213;p32"/>
          <p:cNvPicPr preferRelativeResize="0"/>
          <p:nvPr/>
        </p:nvPicPr>
        <p:blipFill rotWithShape="1">
          <a:blip r:embed="rId3">
            <a:alphaModFix/>
          </a:blip>
          <a:srcRect b="0" l="0" r="0" t="0"/>
          <a:stretch/>
        </p:blipFill>
        <p:spPr>
          <a:xfrm>
            <a:off x="4814060" y="2313121"/>
            <a:ext cx="3803247" cy="27433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